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36"/>
  </p:notesMasterIdLst>
  <p:handoutMasterIdLst>
    <p:handoutMasterId r:id="rId37"/>
  </p:handoutMasterIdLst>
  <p:sldIdLst>
    <p:sldId id="326" r:id="rId5"/>
    <p:sldId id="380" r:id="rId6"/>
    <p:sldId id="419" r:id="rId7"/>
    <p:sldId id="420" r:id="rId8"/>
    <p:sldId id="421" r:id="rId9"/>
    <p:sldId id="423" r:id="rId10"/>
    <p:sldId id="453" r:id="rId11"/>
    <p:sldId id="454" r:id="rId12"/>
    <p:sldId id="422" r:id="rId13"/>
    <p:sldId id="426" r:id="rId14"/>
    <p:sldId id="424" r:id="rId15"/>
    <p:sldId id="431" r:id="rId16"/>
    <p:sldId id="432" r:id="rId17"/>
    <p:sldId id="433" r:id="rId18"/>
    <p:sldId id="434" r:id="rId19"/>
    <p:sldId id="435" r:id="rId20"/>
    <p:sldId id="436" r:id="rId21"/>
    <p:sldId id="438" r:id="rId22"/>
    <p:sldId id="450" r:id="rId23"/>
    <p:sldId id="439" r:id="rId24"/>
    <p:sldId id="406" r:id="rId25"/>
    <p:sldId id="409" r:id="rId26"/>
    <p:sldId id="440" r:id="rId27"/>
    <p:sldId id="451" r:id="rId28"/>
    <p:sldId id="456" r:id="rId29"/>
    <p:sldId id="445" r:id="rId30"/>
    <p:sldId id="452" r:id="rId31"/>
    <p:sldId id="446" r:id="rId32"/>
    <p:sldId id="447" r:id="rId33"/>
    <p:sldId id="448" r:id="rId34"/>
    <p:sldId id="44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3" autoAdjust="0"/>
    <p:restoredTop sz="99834" autoAdjust="0"/>
  </p:normalViewPr>
  <p:slideViewPr>
    <p:cSldViewPr snapToGrid="0" snapToObjects="1">
      <p:cViewPr>
        <p:scale>
          <a:sx n="99" d="100"/>
          <a:sy n="99" d="100"/>
        </p:scale>
        <p:origin x="-1680" y="-168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</a:t>
            </a:r>
          </a:p>
          <a:p>
            <a:r>
              <a:rPr lang="en-US" sz="2800" b="1" dirty="0" smtClean="0"/>
              <a:t>Introduction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30 January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mechanics: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Weekly Assignments (25%)</a:t>
            </a:r>
          </a:p>
          <a:p>
            <a:pPr marL="0" indent="0">
              <a:buNone/>
            </a:pPr>
            <a:r>
              <a:rPr lang="en-US" dirty="0" smtClean="0"/>
              <a:t>Class Project (25%)</a:t>
            </a:r>
          </a:p>
          <a:p>
            <a:pPr marL="0" indent="0">
              <a:buNone/>
            </a:pPr>
            <a:r>
              <a:rPr lang="en-US" dirty="0" smtClean="0"/>
              <a:t>Final Exam (10%)</a:t>
            </a:r>
          </a:p>
          <a:p>
            <a:pPr marL="0" indent="0">
              <a:buNone/>
            </a:pPr>
            <a:r>
              <a:rPr lang="en-US" dirty="0" smtClean="0"/>
              <a:t>Participation (40%)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University </a:t>
            </a:r>
            <a:r>
              <a:rPr lang="en-US" dirty="0"/>
              <a:t>Academic Integrity policy applies: http://</a:t>
            </a:r>
            <a:r>
              <a:rPr lang="en-US" dirty="0" err="1"/>
              <a:t>www.umassd.edu</a:t>
            </a:r>
            <a:r>
              <a:rPr lang="en-US" dirty="0"/>
              <a:t>/</a:t>
            </a:r>
            <a:r>
              <a:rPr lang="en-US" dirty="0" err="1"/>
              <a:t>studentaffairs</a:t>
            </a:r>
            <a:r>
              <a:rPr lang="en-US" dirty="0"/>
              <a:t>/</a:t>
            </a:r>
            <a:r>
              <a:rPr lang="en-US" dirty="0" err="1"/>
              <a:t>studenthandbook</a:t>
            </a:r>
            <a:r>
              <a:rPr lang="en-US" dirty="0"/>
              <a:t>/</a:t>
            </a:r>
            <a:r>
              <a:rPr lang="en-US" dirty="0" err="1"/>
              <a:t>academicregulationsandprocedures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2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assignments (25%)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Eight </a:t>
            </a:r>
            <a:r>
              <a:rPr lang="en-US" dirty="0"/>
              <a:t>brief (one page </a:t>
            </a:r>
            <a:r>
              <a:rPr lang="en-US" dirty="0" smtClean="0"/>
              <a:t>max) </a:t>
            </a:r>
            <a:r>
              <a:rPr lang="en-US" dirty="0"/>
              <a:t>writing </a:t>
            </a:r>
            <a:r>
              <a:rPr lang="en-US" dirty="0" smtClean="0"/>
              <a:t>assignments</a:t>
            </a:r>
          </a:p>
          <a:p>
            <a:r>
              <a:rPr lang="en-US" dirty="0" smtClean="0"/>
              <a:t>Summary/synthesis of piece of current peer-reviewed literature relevant </a:t>
            </a:r>
            <a:r>
              <a:rPr lang="en-US" dirty="0"/>
              <a:t>to the week’s discussion </a:t>
            </a:r>
            <a:r>
              <a:rPr lang="en-US" dirty="0" smtClean="0"/>
              <a:t>topic.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One </a:t>
            </a:r>
            <a:r>
              <a:rPr lang="en-US" dirty="0"/>
              <a:t>blog </a:t>
            </a:r>
            <a:r>
              <a:rPr lang="en-US" dirty="0" smtClean="0"/>
              <a:t>post</a:t>
            </a:r>
          </a:p>
          <a:p>
            <a:r>
              <a:rPr lang="en-US" dirty="0" smtClean="0"/>
              <a:t>Follows </a:t>
            </a:r>
            <a:r>
              <a:rPr lang="en-US" dirty="0"/>
              <a:t>on the previous week’s class </a:t>
            </a:r>
            <a:r>
              <a:rPr lang="en-US" dirty="0" smtClean="0"/>
              <a:t>discussion.</a:t>
            </a:r>
          </a:p>
          <a:p>
            <a:r>
              <a:rPr lang="en-US" dirty="0"/>
              <a:t>S</a:t>
            </a:r>
            <a:r>
              <a:rPr lang="en-US" dirty="0" smtClean="0"/>
              <a:t>ign</a:t>
            </a:r>
            <a:r>
              <a:rPr lang="en-US" dirty="0"/>
              <a:t>-up sheet on course </a:t>
            </a:r>
            <a:r>
              <a:rPr lang="en-US" dirty="0" smtClean="0"/>
              <a:t>website.</a:t>
            </a:r>
          </a:p>
          <a:p>
            <a:r>
              <a:rPr lang="en-US" dirty="0" smtClean="0"/>
              <a:t>No 1-pager required the week of your blog post.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Assignments </a:t>
            </a:r>
            <a:r>
              <a:rPr lang="en-US" dirty="0"/>
              <a:t>are due prior to class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10/100 deducted for each day late.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smtClean="0"/>
              <a:t>project (25%) &amp; Final Exam (10%)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 W</a:t>
            </a:r>
            <a:r>
              <a:rPr lang="en-US" dirty="0" smtClean="0"/>
              <a:t>ritten </a:t>
            </a:r>
            <a:r>
              <a:rPr lang="en-US" dirty="0"/>
              <a:t>report (20%) on </a:t>
            </a:r>
            <a:r>
              <a:rPr lang="en-US" dirty="0" smtClean="0"/>
              <a:t>either:</a:t>
            </a:r>
          </a:p>
          <a:p>
            <a:r>
              <a:rPr lang="en-US" dirty="0" smtClean="0"/>
              <a:t>Case </a:t>
            </a:r>
            <a:r>
              <a:rPr lang="en-US" dirty="0"/>
              <a:t>study where EBFM is being implemented, </a:t>
            </a:r>
            <a:endParaRPr lang="en-US" dirty="0" smtClean="0"/>
          </a:p>
          <a:p>
            <a:r>
              <a:rPr lang="en-US" dirty="0" smtClean="0"/>
              <a:t>Analysis</a:t>
            </a:r>
            <a:r>
              <a:rPr lang="en-US" dirty="0"/>
              <a:t>/review of an emerging EBFM </a:t>
            </a:r>
            <a:r>
              <a:rPr lang="en-US" dirty="0" smtClean="0"/>
              <a:t>topic.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Descriptions </a:t>
            </a:r>
            <a:r>
              <a:rPr lang="en-US" dirty="0"/>
              <a:t>of project topics </a:t>
            </a:r>
            <a:r>
              <a:rPr lang="en-US" dirty="0" smtClean="0"/>
              <a:t>due February 20.</a:t>
            </a:r>
          </a:p>
          <a:p>
            <a:r>
              <a:rPr lang="en-US" dirty="0" smtClean="0"/>
              <a:t>2</a:t>
            </a:r>
            <a:r>
              <a:rPr lang="en-US" dirty="0"/>
              <a:t>-3 page project outline (5%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due March 13.</a:t>
            </a:r>
          </a:p>
          <a:p>
            <a:r>
              <a:rPr lang="en-US" dirty="0" smtClean="0"/>
              <a:t>Projects can </a:t>
            </a:r>
            <a:r>
              <a:rPr lang="en-US" dirty="0"/>
              <a:t>be </a:t>
            </a:r>
            <a:r>
              <a:rPr lang="en-US" dirty="0" smtClean="0"/>
              <a:t>individual </a:t>
            </a:r>
            <a:r>
              <a:rPr lang="en-US" dirty="0"/>
              <a:t>or </a:t>
            </a:r>
            <a:r>
              <a:rPr lang="en-US" dirty="0" smtClean="0"/>
              <a:t>small groups.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Final Exam – Verbal </a:t>
            </a:r>
            <a:r>
              <a:rPr lang="en-US" dirty="0"/>
              <a:t>presentation of </a:t>
            </a:r>
            <a:r>
              <a:rPr lang="en-US" dirty="0" smtClean="0"/>
              <a:t>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Participation, attendance, ethics (40%)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and distribute an article each week</a:t>
            </a:r>
          </a:p>
          <a:p>
            <a:pPr marL="457200" lvl="1" indent="0">
              <a:buNone/>
            </a:pPr>
            <a:r>
              <a:rPr lang="en-US" dirty="0" smtClean="0"/>
              <a:t>(can be article used in weekly assignment)</a:t>
            </a:r>
          </a:p>
          <a:p>
            <a:endParaRPr lang="en-US" dirty="0" smtClean="0"/>
          </a:p>
          <a:p>
            <a:r>
              <a:rPr lang="en-US" dirty="0" smtClean="0"/>
              <a:t>Participate </a:t>
            </a:r>
            <a:r>
              <a:rPr lang="en-US" dirty="0"/>
              <a:t>in </a:t>
            </a:r>
            <a:r>
              <a:rPr lang="en-US" dirty="0" smtClean="0"/>
              <a:t>Discussions of Readings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Sign-up for papers </a:t>
            </a:r>
            <a:r>
              <a:rPr lang="en-US" dirty="0" smtClean="0"/>
              <a:t>online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Lead </a:t>
            </a:r>
            <a:r>
              <a:rPr lang="en-US" dirty="0"/>
              <a:t>at least one </a:t>
            </a:r>
            <a:r>
              <a:rPr lang="en-US" dirty="0" smtClean="0"/>
              <a:t>weekly </a:t>
            </a:r>
            <a:r>
              <a:rPr lang="en-US" dirty="0"/>
              <a:t>class </a:t>
            </a:r>
            <a:r>
              <a:rPr lang="en-US" dirty="0" smtClean="0"/>
              <a:t>discussion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Post </a:t>
            </a:r>
            <a:r>
              <a:rPr lang="en-US" dirty="0"/>
              <a:t>responses to </a:t>
            </a:r>
            <a:r>
              <a:rPr lang="en-US" dirty="0" smtClean="0"/>
              <a:t>blog posts </a:t>
            </a:r>
            <a:r>
              <a:rPr lang="en-US" dirty="0"/>
              <a:t>in at least two </a:t>
            </a:r>
            <a:r>
              <a:rPr lang="en-US" dirty="0" smtClean="0"/>
              <a:t>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List of background readings on syllabus and </a:t>
            </a:r>
            <a:r>
              <a:rPr lang="en-US" dirty="0" err="1" smtClean="0"/>
              <a:t>myCourses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Pdf’s</a:t>
            </a:r>
            <a:r>
              <a:rPr lang="en-US" dirty="0" smtClean="0"/>
              <a:t> of weekly readings on </a:t>
            </a:r>
            <a:r>
              <a:rPr lang="en-US" dirty="0" err="1" smtClean="0"/>
              <a:t>myCourses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Sign </a:t>
            </a:r>
            <a:r>
              <a:rPr lang="en-US" dirty="0"/>
              <a:t>up for which ones to lead in discussion, </a:t>
            </a:r>
            <a:r>
              <a:rPr lang="en-US" dirty="0" smtClean="0"/>
              <a:t>report upon.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Find </a:t>
            </a:r>
            <a:r>
              <a:rPr lang="en-US" dirty="0"/>
              <a:t>new pieces of EBFM literature, </a:t>
            </a:r>
            <a:r>
              <a:rPr lang="en-US" dirty="0" smtClean="0"/>
              <a:t>distribute each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5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Critically Reading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main points of the </a:t>
            </a:r>
            <a:r>
              <a:rPr lang="en-US" dirty="0" smtClean="0"/>
              <a:t>paper?</a:t>
            </a:r>
            <a:endParaRPr lang="en-US" dirty="0"/>
          </a:p>
          <a:p>
            <a:r>
              <a:rPr lang="en-US" dirty="0"/>
              <a:t>What type of document is it?</a:t>
            </a:r>
          </a:p>
          <a:p>
            <a:r>
              <a:rPr lang="en-US" dirty="0"/>
              <a:t>Who wrote it, who do they work for, what is their reputation, who funded it, etc.?</a:t>
            </a:r>
          </a:p>
          <a:p>
            <a:r>
              <a:rPr lang="en-US" dirty="0"/>
              <a:t>Why was the work </a:t>
            </a:r>
            <a:r>
              <a:rPr lang="en-US" dirty="0" smtClean="0"/>
              <a:t>written? Is the objective  </a:t>
            </a:r>
            <a:r>
              <a:rPr lang="en-US" dirty="0"/>
              <a:t>clearly stated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Does the evidence support the conclusions?</a:t>
            </a:r>
          </a:p>
          <a:p>
            <a:r>
              <a:rPr lang="en-US" dirty="0"/>
              <a:t>Is the logic reasonable and easy to follow?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2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Critically Reading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Are there any novel methods worth considering?</a:t>
            </a:r>
          </a:p>
          <a:p>
            <a:r>
              <a:rPr lang="en-US" dirty="0"/>
              <a:t>Are there any novel concepts worth considering?</a:t>
            </a:r>
          </a:p>
          <a:p>
            <a:r>
              <a:rPr lang="en-US" dirty="0"/>
              <a:t>Is there anything in it that you can use for your own work (rates, concepts, estimates, etc.)?</a:t>
            </a:r>
          </a:p>
          <a:p>
            <a:r>
              <a:rPr lang="en-US" dirty="0"/>
              <a:t>As you read it, how would you describe this work to:</a:t>
            </a:r>
          </a:p>
          <a:p>
            <a:pPr lvl="1"/>
            <a:r>
              <a:rPr lang="en-US" dirty="0"/>
              <a:t>Your parents</a:t>
            </a:r>
          </a:p>
          <a:p>
            <a:pPr lvl="1"/>
            <a:r>
              <a:rPr lang="en-US" dirty="0"/>
              <a:t>A high school class</a:t>
            </a:r>
          </a:p>
          <a:p>
            <a:pPr lvl="1"/>
            <a:r>
              <a:rPr lang="en-US" dirty="0"/>
              <a:t>A congressional delegation</a:t>
            </a:r>
          </a:p>
          <a:p>
            <a:pPr lvl="1"/>
            <a:r>
              <a:rPr lang="en-US" dirty="0"/>
              <a:t>Your scientific peers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5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Understanding </a:t>
            </a:r>
            <a:r>
              <a:rPr lang="en-US" dirty="0"/>
              <a:t>of major issues facing global fisheries, fisheries science, and fisheries </a:t>
            </a:r>
            <a:r>
              <a:rPr lang="en-US" dirty="0" smtClean="0"/>
              <a:t>management.</a:t>
            </a:r>
            <a:endParaRPr lang="en-US" dirty="0"/>
          </a:p>
          <a:p>
            <a:r>
              <a:rPr lang="en-US" dirty="0" smtClean="0"/>
              <a:t>Familiarity </a:t>
            </a:r>
            <a:r>
              <a:rPr lang="en-US" dirty="0"/>
              <a:t>with the theory, history, background, and socio-economic issues driving </a:t>
            </a:r>
            <a:r>
              <a:rPr lang="en-US" dirty="0" smtClean="0"/>
              <a:t>EBFM.</a:t>
            </a:r>
            <a:endParaRPr lang="en-US" dirty="0"/>
          </a:p>
          <a:p>
            <a:r>
              <a:rPr lang="en-US" dirty="0" smtClean="0"/>
              <a:t>Develop </a:t>
            </a:r>
            <a:r>
              <a:rPr lang="en-US" dirty="0"/>
              <a:t>knowledge of major modeling and technical approaches for implementing EBFM.</a:t>
            </a:r>
          </a:p>
          <a:p>
            <a:r>
              <a:rPr lang="en-US" dirty="0" smtClean="0"/>
              <a:t>Develop </a:t>
            </a:r>
            <a:r>
              <a:rPr lang="en-US" dirty="0"/>
              <a:t>skills for critically evaluating current literature and contextualizing it and associated theory with real world case studies.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main theme throughout course….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1600200"/>
            <a:ext cx="883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4800" b="1" u="sng" smtClean="0">
              <a:solidFill>
                <a:srgbClr val="660066"/>
              </a:solidFill>
              <a:latin typeface="Arial" charset="0"/>
            </a:endParaRPr>
          </a:p>
          <a:p>
            <a:pPr algn="ctr">
              <a:buFontTx/>
              <a:buNone/>
            </a:pPr>
            <a:r>
              <a:rPr lang="en-US" sz="4800" b="1" u="sng" smtClean="0">
                <a:solidFill>
                  <a:srgbClr val="660066"/>
                </a:solidFill>
                <a:latin typeface="Arial" charset="0"/>
              </a:rPr>
              <a:t>CONFRONTING TRADEOFFS</a:t>
            </a:r>
            <a:endParaRPr lang="en-US" sz="4800" b="1" u="sng" dirty="0">
              <a:solidFill>
                <a:srgbClr val="6600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5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406173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Challenges facing fisheries,</a:t>
                      </a:r>
                      <a:r>
                        <a:rPr lang="en-US" baseline="0" dirty="0" smtClean="0"/>
                        <a:t> what can EBFM offer?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 to consider doing EBFM?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Types of advice, decision theories,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goal-setting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Ecosystem indicators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Extended single-species and multispecies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Aggregate and system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Ecological risk</a:t>
                      </a:r>
                      <a:r>
                        <a:rPr lang="en-US" baseline="0" dirty="0" smtClean="0"/>
                        <a:t> assessment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Institutional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Societal</a:t>
                      </a:r>
                      <a:r>
                        <a:rPr lang="en-US" baseline="0" dirty="0" smtClean="0"/>
                        <a:t> and economic 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Course </a:t>
            </a:r>
            <a:r>
              <a:rPr lang="en-US" dirty="0"/>
              <a:t>Mechanics,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EBFM?</a:t>
            </a:r>
            <a:endParaRPr lang="en-US" dirty="0"/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Larkin 1996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Botsford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1997</a:t>
            </a:r>
          </a:p>
          <a:p>
            <a:pPr marL="457200" lvl="1" indent="0">
              <a:buNone/>
            </a:pPr>
            <a:r>
              <a:rPr lang="en-US" dirty="0" err="1" smtClean="0"/>
              <a:t>Pikitch</a:t>
            </a:r>
            <a:r>
              <a:rPr lang="en-US" dirty="0" smtClean="0"/>
              <a:t> et al. 2004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fishery?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2514600"/>
            <a:ext cx="8077200" cy="2133600"/>
          </a:xfrm>
          <a:prstGeom prst="rect">
            <a:avLst/>
          </a:prstGeom>
          <a:solidFill>
            <a:schemeClr val="tx2">
              <a:alpha val="50195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The complex of people, their institutions, their harvest and their observations associated with and including a targeted stock or group of stocks (i.e., usually fish)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6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743200" y="457200"/>
            <a:ext cx="3505200" cy="1447800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Fishery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Management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57200" y="2590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Economic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Considerations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048000" y="45720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Conservation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Requirements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715000" y="25146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Social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Considerations</a:t>
            </a: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V="1">
            <a:off x="4648200" y="2057400"/>
            <a:ext cx="0" cy="21336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rot="20249296" flipV="1">
            <a:off x="3581400" y="2362200"/>
            <a:ext cx="838200" cy="381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 rot="386177" flipH="1" flipV="1">
            <a:off x="4867275" y="2292350"/>
            <a:ext cx="695325" cy="598488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8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0" y="2590800"/>
            <a:ext cx="2895600" cy="1447800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Fishery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Science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762000" y="304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Limnology &amp;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Oceanography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62000" y="51054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Stock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Assessment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105400" y="304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Population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Biology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5105400" y="51054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Ecosystem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Dynamics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6200" y="2590800"/>
            <a:ext cx="2514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Resource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Economics 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6400800" y="2514600"/>
            <a:ext cx="2514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Social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Sciences</a:t>
            </a:r>
          </a:p>
        </p:txBody>
      </p:sp>
    </p:spTree>
    <p:extLst>
      <p:ext uri="{BB962C8B-B14F-4D97-AF65-F5344CB8AC3E}">
        <p14:creationId xmlns:p14="http://schemas.microsoft.com/office/powerpoint/2010/main" val="4160642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“ecosystem management” an issue?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Competing stake-holders and legislation</a:t>
            </a:r>
          </a:p>
          <a:p>
            <a:r>
              <a:rPr lang="en-US" dirty="0"/>
              <a:t>Debate over the importance of different processes (fishing, environment, predation, etc.)</a:t>
            </a:r>
          </a:p>
          <a:p>
            <a:r>
              <a:rPr lang="en-US" dirty="0"/>
              <a:t>Limitations of single species management</a:t>
            </a:r>
          </a:p>
          <a:p>
            <a:r>
              <a:rPr lang="en-US" dirty="0"/>
              <a:t>Used as a scapegoat for lack of action</a:t>
            </a:r>
          </a:p>
          <a:p>
            <a:r>
              <a:rPr lang="en-US" dirty="0"/>
              <a:t>Adversarial science- scientists as advocates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What is Ecosystem Based Fisheries Management?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What is Ecosystem Based Fisheries Management?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55" r="485" b="2728"/>
          <a:stretch/>
        </p:blipFill>
        <p:spPr>
          <a:xfrm>
            <a:off x="192433" y="1193663"/>
            <a:ext cx="8827921" cy="49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EBFM?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“Managing fisheries to coordinate, account for, and include all factors in a holistic, synthetic, integrated fashion. Fisheries are emphasized, but the inclusion of marine mammals, protected species, non-target species, etc., are explicitly included.”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“Ultimately what EAF/EBFM means is that we are trying to manage fisheries in a broader ecosystem context, ….” </a:t>
            </a:r>
          </a:p>
          <a:p>
            <a:pPr marL="0" indent="0" algn="r">
              <a:buNone/>
            </a:pPr>
            <a:r>
              <a:rPr lang="en-US" dirty="0" smtClean="0"/>
              <a:t>(Link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484" r="-10484"/>
          <a:stretch>
            <a:fillRect/>
          </a:stretch>
        </p:blipFill>
        <p:spPr>
          <a:xfrm>
            <a:off x="-243754" y="221571"/>
            <a:ext cx="9773650" cy="6636429"/>
          </a:xfrm>
        </p:spPr>
      </p:pic>
    </p:spTree>
    <p:extLst>
      <p:ext uri="{BB962C8B-B14F-4D97-AF65-F5344CB8AC3E}">
        <p14:creationId xmlns:p14="http://schemas.microsoft.com/office/powerpoint/2010/main" val="252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 dirty="0" smtClean="0"/>
              <a:t>does </a:t>
            </a:r>
            <a:r>
              <a:rPr lang="en-US" dirty="0"/>
              <a:t>an Ecosystem Approach </a:t>
            </a:r>
            <a:r>
              <a:rPr lang="en-US" dirty="0" smtClean="0"/>
              <a:t>provide that we can’t get from single-species?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</a:t>
            </a:r>
            <a:r>
              <a:rPr lang="en-US" dirty="0"/>
              <a:t>effects of fishing </a:t>
            </a:r>
            <a:r>
              <a:rPr lang="en-US" dirty="0" smtClean="0"/>
              <a:t>on:</a:t>
            </a:r>
          </a:p>
          <a:p>
            <a:pPr lvl="1"/>
            <a:r>
              <a:rPr lang="en-US" dirty="0" smtClean="0"/>
              <a:t>non</a:t>
            </a:r>
            <a:r>
              <a:rPr lang="en-US" dirty="0"/>
              <a:t>-target </a:t>
            </a:r>
            <a:r>
              <a:rPr lang="en-US" dirty="0" smtClean="0"/>
              <a:t>species</a:t>
            </a:r>
            <a:endParaRPr lang="en-US" dirty="0"/>
          </a:p>
          <a:p>
            <a:pPr lvl="1"/>
            <a:r>
              <a:rPr lang="en-US" dirty="0" smtClean="0"/>
              <a:t>habitat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ecological </a:t>
            </a:r>
            <a:r>
              <a:rPr lang="en-US" dirty="0"/>
              <a:t>interactions, and </a:t>
            </a:r>
            <a:endParaRPr lang="en-US" dirty="0" smtClean="0"/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processes</a:t>
            </a:r>
          </a:p>
          <a:p>
            <a:r>
              <a:rPr lang="en-US" dirty="0"/>
              <a:t>Recognizes that marine ecosystems provide “goods &amp; services” other than fishery harvest</a:t>
            </a:r>
          </a:p>
          <a:p>
            <a:r>
              <a:rPr lang="en-US" dirty="0"/>
              <a:t>Explicitly addresses biomass tradeoffs</a:t>
            </a:r>
          </a:p>
          <a:p>
            <a:r>
              <a:rPr lang="en-US" dirty="0"/>
              <a:t>Increases leverage from new stakeholders</a:t>
            </a:r>
          </a:p>
          <a:p>
            <a:r>
              <a:rPr lang="en-US" dirty="0"/>
              <a:t>Changes the burden of proof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issue?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Fishing impacting other Ecosystem Components &amp; Properties?</a:t>
            </a:r>
          </a:p>
          <a:p>
            <a:r>
              <a:rPr lang="en-US" dirty="0"/>
              <a:t>Impacts to other Fishing Sectors</a:t>
            </a:r>
          </a:p>
          <a:p>
            <a:r>
              <a:rPr lang="en-US" dirty="0"/>
              <a:t>Impacts Across broader Ocean-use sectors</a:t>
            </a:r>
          </a:p>
          <a:p>
            <a:r>
              <a:rPr lang="en-US" dirty="0"/>
              <a:t>Impacts to other, legally considered spp.</a:t>
            </a:r>
          </a:p>
          <a:p>
            <a:r>
              <a:rPr lang="en-US" dirty="0"/>
              <a:t>Are other Ecosystem Considerations impacting the fishery (i.e. fish stocks)?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Gavin Fay</a:t>
            </a:r>
          </a:p>
          <a:p>
            <a:pPr marL="0" indent="0">
              <a:buNone/>
            </a:pPr>
            <a:r>
              <a:rPr lang="en-US" dirty="0" err="1" smtClean="0"/>
              <a:t>gfay@umassd.edu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508-910-6363</a:t>
            </a:r>
          </a:p>
          <a:p>
            <a:pPr marL="0" indent="0">
              <a:buNone/>
            </a:pPr>
            <a:r>
              <a:rPr lang="en-US" dirty="0" smtClean="0"/>
              <a:t>SMAST II </a:t>
            </a:r>
            <a:r>
              <a:rPr lang="en-US" dirty="0" err="1" smtClean="0"/>
              <a:t>Rm</a:t>
            </a:r>
            <a:r>
              <a:rPr lang="en-US" dirty="0" smtClean="0"/>
              <a:t> 325B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gavin_fay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Office hours: by appointment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2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EBFM?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Fisheries Science Review</a:t>
            </a:r>
          </a:p>
          <a:p>
            <a:r>
              <a:rPr lang="en-US" dirty="0"/>
              <a:t>Challenges Facing Fisheries</a:t>
            </a:r>
          </a:p>
          <a:p>
            <a:r>
              <a:rPr lang="en-US" dirty="0"/>
              <a:t>What does EBFM have to offer?</a:t>
            </a:r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Caddy 1999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Guerry</a:t>
            </a:r>
            <a:r>
              <a:rPr lang="en-US" dirty="0" smtClean="0"/>
              <a:t> 2005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Browman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Stergiou</a:t>
            </a:r>
            <a:r>
              <a:rPr lang="en-US" dirty="0"/>
              <a:t> 2004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3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dirty="0"/>
              <a:t>, why, when, what, where:</a:t>
            </a:r>
          </a:p>
          <a:p>
            <a:pPr lvl="1"/>
            <a:r>
              <a:rPr lang="en-US" dirty="0"/>
              <a:t>Degree status</a:t>
            </a:r>
          </a:p>
          <a:p>
            <a:pPr lvl="1"/>
            <a:r>
              <a:rPr lang="en-US" dirty="0"/>
              <a:t>Program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Background and </a:t>
            </a:r>
            <a:r>
              <a:rPr lang="en-US" dirty="0" smtClean="0"/>
              <a:t>experience</a:t>
            </a:r>
          </a:p>
          <a:p>
            <a:pPr lvl="1"/>
            <a:endParaRPr lang="en-US" dirty="0"/>
          </a:p>
          <a:p>
            <a:r>
              <a:rPr lang="en-US" dirty="0" smtClean="0"/>
              <a:t>Why </a:t>
            </a:r>
            <a:r>
              <a:rPr lang="en-US" dirty="0"/>
              <a:t>are you taking this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7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MAR530 course website on </a:t>
            </a:r>
            <a:r>
              <a:rPr lang="en-US" dirty="0" err="1" smtClean="0"/>
              <a:t>myCourses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Syllabus</a:t>
            </a:r>
          </a:p>
          <a:p>
            <a:pPr marL="0" indent="0">
              <a:buNone/>
            </a:pPr>
            <a:r>
              <a:rPr lang="en-US" dirty="0" smtClean="0"/>
              <a:t>Lecture materials</a:t>
            </a:r>
          </a:p>
          <a:p>
            <a:pPr marL="0" indent="0">
              <a:buNone/>
            </a:pPr>
            <a:r>
              <a:rPr lang="en-US" dirty="0" smtClean="0"/>
              <a:t>Readings</a:t>
            </a:r>
          </a:p>
          <a:p>
            <a:pPr marL="0" indent="0">
              <a:buNone/>
            </a:pPr>
            <a:r>
              <a:rPr lang="en-US" dirty="0" smtClean="0"/>
              <a:t>Assignment submission</a:t>
            </a:r>
          </a:p>
          <a:p>
            <a:pPr marL="0" indent="0">
              <a:buNone/>
            </a:pPr>
            <a:r>
              <a:rPr lang="en-US" dirty="0" smtClean="0"/>
              <a:t>Discussion board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anyone NOT receiving info from </a:t>
            </a:r>
            <a:r>
              <a:rPr lang="en-US" dirty="0" err="1" smtClean="0"/>
              <a:t>myCourses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5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93" y="1932826"/>
            <a:ext cx="2311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4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books for background reading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5" y="987731"/>
            <a:ext cx="33020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155" y="1116451"/>
            <a:ext cx="2933700" cy="439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650" y="2463800"/>
            <a:ext cx="2933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6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least read the executive summaries….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01" y="1462357"/>
            <a:ext cx="2725534" cy="41000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90" y="2291342"/>
            <a:ext cx="3003621" cy="38948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5" y="1002681"/>
            <a:ext cx="2663481" cy="359764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59555" y="4633732"/>
            <a:ext cx="21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NMFS 1999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7104" y="5596685"/>
            <a:ext cx="21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FAO 2003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7878" y="6186146"/>
            <a:ext cx="21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NMFS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mechanics: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Each week: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Informal </a:t>
            </a:r>
            <a:r>
              <a:rPr lang="en-US" dirty="0"/>
              <a:t>lecture</a:t>
            </a:r>
          </a:p>
          <a:p>
            <a:pPr marL="0" indent="0">
              <a:buNone/>
            </a:pPr>
            <a:r>
              <a:rPr lang="en-US" dirty="0" smtClean="0"/>
              <a:t>2. Break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Discussion/Recitation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Student </a:t>
            </a:r>
            <a:r>
              <a:rPr lang="en-US" dirty="0"/>
              <a:t>led on the literature for each week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0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1735</TotalTime>
  <Words>1123</Words>
  <Application>Microsoft Macintosh PowerPoint</Application>
  <PresentationFormat>On-screen Show (4:3)</PresentationFormat>
  <Paragraphs>224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noaa_fisheries_presentation_template_final</vt:lpstr>
      <vt:lpstr>NOAA Divider Slides</vt:lpstr>
      <vt:lpstr>NOAA Title Options</vt:lpstr>
      <vt:lpstr>GFAY_Custom</vt:lpstr>
      <vt:lpstr>MAR 530: Ecosystem Based Fisheries Management</vt:lpstr>
      <vt:lpstr>Today’s Outline</vt:lpstr>
      <vt:lpstr>Instructor contact information</vt:lpstr>
      <vt:lpstr>Course participants</vt:lpstr>
      <vt:lpstr>Course materials</vt:lpstr>
      <vt:lpstr>Course Text</vt:lpstr>
      <vt:lpstr>Other books for background reading</vt:lpstr>
      <vt:lpstr>At least read the executive summaries….</vt:lpstr>
      <vt:lpstr>Course mechanics: Format</vt:lpstr>
      <vt:lpstr>Course mechanics: Evaluation</vt:lpstr>
      <vt:lpstr>Weekly assignments (25%)</vt:lpstr>
      <vt:lpstr>Class project (25%) &amp; Final Exam (10%)</vt:lpstr>
      <vt:lpstr>Participation, attendance, ethics (40%)</vt:lpstr>
      <vt:lpstr>Literature</vt:lpstr>
      <vt:lpstr>Tips for Critically Reading Literature</vt:lpstr>
      <vt:lpstr>Tips for Critically Reading Literature</vt:lpstr>
      <vt:lpstr>Course objectives</vt:lpstr>
      <vt:lpstr>One main theme throughout course….</vt:lpstr>
      <vt:lpstr>Simplified Schedule</vt:lpstr>
      <vt:lpstr>What is a fishery?</vt:lpstr>
      <vt:lpstr>PowerPoint Presentation</vt:lpstr>
      <vt:lpstr>PowerPoint Presentation</vt:lpstr>
      <vt:lpstr>Why is “ecosystem management” an issue?</vt:lpstr>
      <vt:lpstr>What is Ecosystem Based Fisheries Management?</vt:lpstr>
      <vt:lpstr>What is Ecosystem Based Fisheries Management?</vt:lpstr>
      <vt:lpstr>What is EBFM?</vt:lpstr>
      <vt:lpstr>PowerPoint Presentation</vt:lpstr>
      <vt:lpstr>What does an Ecosystem Approach provide that we can’t get from single-species?</vt:lpstr>
      <vt:lpstr>What is the issue?</vt:lpstr>
      <vt:lpstr>What is EBFM?</vt:lpstr>
      <vt:lpstr>What’s next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171</cp:revision>
  <dcterms:created xsi:type="dcterms:W3CDTF">2014-06-04T00:44:42Z</dcterms:created>
  <dcterms:modified xsi:type="dcterms:W3CDTF">2015-01-30T13:59:42Z</dcterms:modified>
  <cp:category/>
</cp:coreProperties>
</file>